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Ferdinand Magellan Navigating the Straits Connecting the Atlantic and Pacific Oceans. This late- sixteenth-century print uses fanciful representations of native peoples and creatures to embellish Magellan’s circumnavigation of the globe.</a:t>
            </a:r>
          </a:p>
        </p:txBody>
      </p:sp>
      <p:sp>
        <p:nvSpPr>
          <p:cNvPr id="51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DBC2281-883E-42BE-AEA9-AEB7DBDB245B}"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8746520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Portuguese in India.</a:t>
            </a:r>
            <a:r>
              <a:rPr lang="en-US" altLang="en-US" baseline="0" dirty="0" smtClean="0"/>
              <a:t> </a:t>
            </a:r>
            <a:r>
              <a:rPr lang="en-US" altLang="en-US" dirty="0" smtClean="0"/>
              <a:t>In the sixteenth century Portuguese men moved to the Indian Ocean Basin to work as administrators and traders. This Indo-Portuguese drawing from about 1540 shows a Portuguese man speaking to an Indian woman, perhaps making a proposal of marriage.</a:t>
            </a: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3862D13-6118-4849-B862-B95FA6485D38}"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631900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Coronation of Emperor </a:t>
            </a:r>
            <a:r>
              <a:rPr lang="en-US" altLang="en-US" dirty="0" err="1" smtClean="0"/>
              <a:t>Moctezuma</a:t>
            </a:r>
            <a:r>
              <a:rPr lang="en-US" altLang="en-US" dirty="0" smtClean="0"/>
              <a:t>.</a:t>
            </a:r>
            <a:r>
              <a:rPr lang="en-US" altLang="en-US" baseline="0" dirty="0" smtClean="0"/>
              <a:t> </a:t>
            </a:r>
            <a:r>
              <a:rPr lang="en-US" altLang="en-US" dirty="0" smtClean="0"/>
              <a:t>This painting by an unnamed Aztec artist depicts the Aztec ruler’s coronation. </a:t>
            </a:r>
            <a:r>
              <a:rPr lang="en-US" altLang="en-US" dirty="0" err="1" smtClean="0"/>
              <a:t>Moctezuma</a:t>
            </a:r>
            <a:r>
              <a:rPr lang="en-US" altLang="en-US" dirty="0" smtClean="0"/>
              <a:t>, his nose pierced by a bone, receives the crown from a prince in the palace at Tenochtitlan.</a:t>
            </a: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3C6E7CB-3D87-4C1D-89F4-E9F4930CE666}"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2224733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Execution of </a:t>
            </a:r>
            <a:r>
              <a:rPr lang="en-US" altLang="en-US" dirty="0" err="1" smtClean="0"/>
              <a:t>Inka</a:t>
            </a:r>
            <a:r>
              <a:rPr lang="en-US" altLang="en-US" dirty="0" smtClean="0"/>
              <a:t> Ruler </a:t>
            </a:r>
            <a:r>
              <a:rPr lang="en-US" altLang="en-US" dirty="0" err="1" smtClean="0"/>
              <a:t>Atahuallpa</a:t>
            </a:r>
            <a:r>
              <a:rPr lang="en-US" altLang="en-US" dirty="0" smtClean="0"/>
              <a:t>. Felipe </a:t>
            </a:r>
            <a:r>
              <a:rPr lang="en-US" altLang="en-US" dirty="0" err="1" smtClean="0"/>
              <a:t>Guaman</a:t>
            </a:r>
            <a:r>
              <a:rPr lang="en-US" altLang="en-US" dirty="0" smtClean="0"/>
              <a:t> </a:t>
            </a:r>
            <a:r>
              <a:rPr lang="en-US" altLang="en-US" dirty="0" err="1" smtClean="0"/>
              <a:t>Poma</a:t>
            </a:r>
            <a:r>
              <a:rPr lang="en-US" altLang="en-US" dirty="0" smtClean="0"/>
              <a:t> de Ayala, a native Andean from the area of </a:t>
            </a:r>
            <a:r>
              <a:rPr lang="en-US" altLang="en-US" dirty="0" err="1" smtClean="0"/>
              <a:t>Huamanga</a:t>
            </a:r>
            <a:r>
              <a:rPr lang="en-US" altLang="en-US" dirty="0" smtClean="0"/>
              <a:t> in Peru, drew this representation of the execution. While Pizarro sentenced </a:t>
            </a:r>
            <a:r>
              <a:rPr lang="en-US" altLang="en-US" dirty="0" err="1" smtClean="0"/>
              <a:t>Atahuallpa</a:t>
            </a:r>
            <a:r>
              <a:rPr lang="en-US" altLang="en-US" dirty="0" smtClean="0"/>
              <a:t> to death by strangulation, not beheading, </a:t>
            </a:r>
            <a:r>
              <a:rPr lang="en-US" altLang="en-US" dirty="0" err="1" smtClean="0"/>
              <a:t>Guaman</a:t>
            </a:r>
            <a:r>
              <a:rPr lang="en-US" altLang="en-US" dirty="0" smtClean="0"/>
              <a:t> </a:t>
            </a:r>
            <a:r>
              <a:rPr lang="en-US" altLang="en-US" dirty="0" err="1" smtClean="0"/>
              <a:t>Poma’s</a:t>
            </a:r>
            <a:r>
              <a:rPr lang="en-US" altLang="en-US" dirty="0" smtClean="0"/>
              <a:t> illustration forcefully made the point that Spain had imposed an arbitrary and violent government on the Andean people.</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CE57378-F3E2-4AE6-AD68-86DE0552856B}"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2552421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FIGURE 1: World Population, 5000–1 B.C.E. A graph</a:t>
            </a:r>
            <a:r>
              <a:rPr lang="en-US" altLang="en-US" baseline="0" dirty="0" smtClean="0"/>
              <a:t> of population in millions by year. </a:t>
            </a:r>
            <a:r>
              <a:rPr lang="en-US" altLang="en-US" dirty="0" smtClean="0"/>
              <a:t>The line begins at</a:t>
            </a:r>
            <a:r>
              <a:rPr lang="en-US" altLang="en-US" baseline="0" dirty="0" smtClean="0"/>
              <a:t> roughly 5 million in 5000 B.C.E. and rises gradually to about 50 million in 1000 B.C.E., then spikes to roughly 170 million in 1 B.C.E.</a:t>
            </a:r>
            <a:endParaRPr lang="en-US" altLang="en-US" dirty="0" smtClean="0"/>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E72A435-D0DF-4C53-AF7C-EA10F7286A81}"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821045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FIGURE 2: Population in China and Europe, 1–1500 C.E. A graph of population in millions</a:t>
            </a:r>
            <a:r>
              <a:rPr lang="en-US" altLang="en-US" baseline="0" dirty="0" smtClean="0"/>
              <a:t> by year. The line for Europe rises and falls gradually between roughly 30 and 40 million until about 1000 C.E., when it rises to about 80 million in 1300 and falls back to 60 million in 1400.  The line for China rises and falls gradually between 50 and 60 million until about 1000 C.E., when it rises to almost 120 million in 1200, before falling to just under 80 million in 1400.</a:t>
            </a:r>
            <a:endParaRPr lang="en-US" altLang="en-US" dirty="0" smtClean="0"/>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9067FE0-1273-402D-8303-38FB87AA3061}" type="slidenum">
              <a:rPr lang="en-US" altLang="en-US" sz="1200">
                <a:latin typeface="Calibri" pitchFamily="34" charset="0"/>
              </a:rPr>
              <a:pPr eaLnBrk="1" hangingPunct="1"/>
              <a:t>19</a:t>
            </a:fld>
            <a:endParaRPr lang="en-US" altLang="en-US" sz="1200">
              <a:latin typeface="Calibri" pitchFamily="34" charset="0"/>
            </a:endParaRPr>
          </a:p>
        </p:txBody>
      </p:sp>
    </p:spTree>
    <p:extLst>
      <p:ext uri="{BB962C8B-B14F-4D97-AF65-F5344CB8AC3E}">
        <p14:creationId xmlns:p14="http://schemas.microsoft.com/office/powerpoint/2010/main" val="210057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 of the table: A chronology of</a:t>
            </a:r>
            <a:r>
              <a:rPr lang="en-US" altLang="en-US" baseline="0" dirty="0" smtClean="0"/>
              <a:t> the Pacific Ocean, Atlantic Ocean, and Indian Ocean from 1400 to 1500.</a:t>
            </a:r>
            <a:endParaRPr lang="en-US" altLang="en-US" dirty="0" smtClean="0"/>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07417B2-EB43-484B-928A-A567E7464ABB}"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1826680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Chinese Junk.</a:t>
            </a:r>
            <a:r>
              <a:rPr lang="en-US" altLang="en-US" baseline="0" dirty="0" smtClean="0"/>
              <a:t> </a:t>
            </a:r>
            <a:r>
              <a:rPr lang="en-US" altLang="en-US" dirty="0" smtClean="0"/>
              <a:t>This modern drawing shows how much larger one of Zheng He’s ships was than one of Vasco da Gama’s vessels. Watertight interior bulkheads made junks the most seaworthy large ships of the fifteenth century. Sails made of pleated bamboo matting hung from the junk’s masts, and a stern rudder provided steering. European ships of exploration, though smaller, were faster and more maneuverable.</a:t>
            </a:r>
          </a:p>
        </p:txBody>
      </p:sp>
      <p:sp>
        <p:nvSpPr>
          <p:cNvPr id="10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0C251A3-A462-4786-BF6E-89E943CC96FD}"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212935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15.1: </a:t>
            </a:r>
            <a:r>
              <a:rPr lang="en-US" altLang="en-US" b="1" dirty="0" smtClean="0"/>
              <a:t>Exploration and Settlement in the Indian and Pacific Oceans Before 1500. </a:t>
            </a:r>
            <a:r>
              <a:rPr lang="en-US" altLang="en-US" dirty="0" smtClean="0"/>
              <a:t>Over many centuries, mariners originating in Southeast Asia gradually colonized the islands of the Pacific and Indian Oceans. The Chinese voyages led by Zheng He in the fifteenth century were lavish official expeditions. © Cengage Learning</a:t>
            </a:r>
          </a:p>
        </p:txBody>
      </p:sp>
      <p:sp>
        <p:nvSpPr>
          <p:cNvPr id="12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B72EE34-6674-4C51-A6A3-DA63D99D62B8}"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3042452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z="1200" dirty="0" smtClean="0"/>
              <a:t>Map 15.2: </a:t>
            </a:r>
            <a:r>
              <a:rPr lang="en-US" altLang="en-US" sz="1200" b="1" dirty="0" smtClean="0"/>
              <a:t>Middle America to 1533. </a:t>
            </a:r>
            <a:r>
              <a:rPr lang="en-US" altLang="en-US" sz="1200" dirty="0" smtClean="0"/>
              <a:t>Maritime contacts led to the settlement of the islands of the Greater and Lesser Antilles by South American peoples and to the dissemination of important technologies like metallurgy and maize agriculture along the</a:t>
            </a:r>
            <a:r>
              <a:rPr lang="en-US" altLang="en-US" sz="1200" baseline="0" dirty="0" smtClean="0"/>
              <a:t> </a:t>
            </a:r>
            <a:r>
              <a:rPr lang="en-US" altLang="en-US" sz="1200" dirty="0" smtClean="0"/>
              <a:t>Pacific coast. The arrival of Europeans in 1492 led to conquest and colonization. © Cengage Learning</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2B4EB03-FA64-4C15-BD1C-D2D14AB3AA04}"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2271720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Portuguese Map of Western Africa, 1502	.</a:t>
            </a:r>
            <a:r>
              <a:rPr lang="en-US" altLang="en-US" baseline="0" dirty="0" smtClean="0"/>
              <a:t> </a:t>
            </a:r>
            <a:r>
              <a:rPr lang="en-US" altLang="en-US" dirty="0" smtClean="0"/>
              <a:t>This map shows in great detail a section of African coastline that Portuguese explorers charted and named in the fifteenth century. The cartographer illustrated the African interior, which was almost completely unknown to Europeans, with drawings of birds and views of coastal sights: Sierra Leone (Serra </a:t>
            </a:r>
            <a:r>
              <a:rPr lang="en-US" altLang="en-US" dirty="0" err="1" smtClean="0"/>
              <a:t>lioa</a:t>
            </a:r>
            <a:r>
              <a:rPr lang="en-US" altLang="en-US" dirty="0" smtClean="0"/>
              <a:t>), named for a mountain shaped like a lion, and the Portuguese Castle of the Mine (</a:t>
            </a:r>
            <a:r>
              <a:rPr lang="en-US" altLang="en-US" dirty="0" err="1" smtClean="0"/>
              <a:t>Castello</a:t>
            </a:r>
            <a:r>
              <a:rPr lang="en-US" altLang="en-US" dirty="0" smtClean="0"/>
              <a:t> </a:t>
            </a:r>
            <a:r>
              <a:rPr lang="en-US" altLang="en-US" dirty="0" err="1" smtClean="0"/>
              <a:t>damina</a:t>
            </a:r>
            <a:r>
              <a:rPr lang="en-US" altLang="en-US" dirty="0" smtClean="0"/>
              <a:t>) on the Gold Coast.</a:t>
            </a: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7320DBE-1BB5-4ED8-A07E-A8D74BDF7E8D}"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868188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15.3: </a:t>
            </a:r>
            <a:r>
              <a:rPr lang="en-US" altLang="en-US" b="1" dirty="0" smtClean="0"/>
              <a:t>European Exploration, 1420–1542. </a:t>
            </a:r>
            <a:r>
              <a:rPr lang="en-US" altLang="en-US" dirty="0" smtClean="0"/>
              <a:t>Portuguese and Spanish explorers showed the possibility and practicality of intercontinental maritime trade. Before 1540 European trade with Africa and Asia was much more important than that with</a:t>
            </a:r>
            <a:r>
              <a:rPr lang="en-US" altLang="en-US" baseline="0" dirty="0" smtClean="0"/>
              <a:t> </a:t>
            </a:r>
            <a:r>
              <a:rPr lang="en-US" altLang="en-US" dirty="0" smtClean="0"/>
              <a:t>the Americas, but after the Spanish conquest of the Aztec and </a:t>
            </a:r>
            <a:r>
              <a:rPr lang="en-US" altLang="en-US" dirty="0" err="1" smtClean="0"/>
              <a:t>Inka</a:t>
            </a:r>
            <a:r>
              <a:rPr lang="en-US" altLang="en-US" dirty="0" smtClean="0"/>
              <a:t> Empires, transatlantic trade began to increase. Notice the </a:t>
            </a:r>
            <a:r>
              <a:rPr lang="en-US" altLang="en-US" dirty="0" err="1" smtClean="0"/>
              <a:t>Tordesillas</a:t>
            </a:r>
            <a:r>
              <a:rPr lang="en-US" altLang="en-US" dirty="0" smtClean="0"/>
              <a:t> line, which in theory separated the Spanish and Portuguese spheres of activity. © Cengage Learning</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E4258C0-8036-4317-85DB-5825F32BD2CC}"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3378668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Vasco da Gama’s Flagship.</a:t>
            </a:r>
            <a:r>
              <a:rPr lang="en-US" altLang="en-US" baseline="0" dirty="0" smtClean="0"/>
              <a:t> </a:t>
            </a:r>
            <a:r>
              <a:rPr lang="en-US" altLang="en-US" dirty="0" smtClean="0"/>
              <a:t>This vessel carried the Portuguese captain on his second expedition to India in 1505.</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B4B7293-CEE6-4A0E-8A9C-80AE0765AB2A}"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669779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Bronze Figure of Benin Rule. Both this prince and his horse are protected by chain mail introduced in the fifteenth century to Benin by Portuguese merchants.</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FE8377A-5FEB-4463-9DCD-984C1B05AC75}"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12087093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2648932"/>
            <a:ext cx="4267200" cy="1569660"/>
          </a:xfrm>
        </p:spPr>
        <p:txBody>
          <a:bodyPr/>
          <a:lstStyle/>
          <a:p>
            <a:pPr eaLnBrk="1" hangingPunct="1">
              <a:spcBef>
                <a:spcPct val="20000"/>
              </a:spcBef>
            </a:pPr>
            <a:r>
              <a:rPr lang="en-US" altLang="en-US" sz="3200" smtClean="0">
                <a:latin typeface="Arial" pitchFamily="34" charset="0"/>
              </a:rPr>
              <a:t>Chapter </a:t>
            </a:r>
            <a:r>
              <a:rPr lang="en-US" altLang="en-US" sz="3200" smtClean="0">
                <a:latin typeface="Arial" pitchFamily="34" charset="0"/>
              </a:rPr>
              <a:t>15</a:t>
            </a:r>
            <a:r>
              <a:rPr lang="en-US" altLang="en-US" sz="3200" dirty="0" smtClean="0">
                <a:latin typeface="Arial" pitchFamily="34" charset="0"/>
              </a:rPr>
              <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The Maritime Revolution, to 1550</a:t>
            </a:r>
          </a:p>
        </p:txBody>
      </p:sp>
    </p:spTree>
    <p:extLst>
      <p:ext uri="{BB962C8B-B14F-4D97-AF65-F5344CB8AC3E}">
        <p14:creationId xmlns:p14="http://schemas.microsoft.com/office/powerpoint/2010/main" val="3701895292"/>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06704"/>
            <a:ext cx="7772400" cy="492443"/>
          </a:xfrm>
        </p:spPr>
        <p:txBody>
          <a:bodyPr/>
          <a:lstStyle/>
          <a:p>
            <a:r>
              <a:rPr lang="en-US" altLang="en-US" sz="2600" dirty="0" smtClean="0"/>
              <a:t>European Exploration, 1420–1542</a:t>
            </a:r>
            <a:endParaRPr lang="en-US" sz="2600" dirty="0"/>
          </a:p>
        </p:txBody>
      </p:sp>
      <p:pic>
        <p:nvPicPr>
          <p:cNvPr id="18433" name="Picture 1" descr="Map 16.3: European Exploration, 1420–1542. Portuguese and Spanish explorers showed the possibility and practicality of intercontinental maritime trade. Before 1540 European trade with Africa and Asia was much more important than that with the Americas, but after the Spanish conquest of the Aztec and Inka Empires, transatlantic trade began to increase. Notice the Tordesillas line, which in theory separated the Spanish and Portuguese spheres of activit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219200"/>
            <a:ext cx="8636000" cy="440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001"/>
            <a:ext cx="1295400" cy="276999"/>
          </a:xfrm>
        </p:spPr>
        <p:txBody>
          <a:bodyPr/>
          <a:lstStyle/>
          <a:p>
            <a:r>
              <a:rPr lang="en-US" altLang="en-US" sz="1200" b="1" dirty="0" smtClean="0"/>
              <a:t>Map 15.3 p413</a:t>
            </a:r>
          </a:p>
        </p:txBody>
      </p:sp>
    </p:spTree>
    <p:extLst>
      <p:ext uri="{BB962C8B-B14F-4D97-AF65-F5344CB8AC3E}">
        <p14:creationId xmlns:p14="http://schemas.microsoft.com/office/powerpoint/2010/main" val="1479301380"/>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0957"/>
            <a:ext cx="7772400" cy="492443"/>
          </a:xfrm>
        </p:spPr>
        <p:txBody>
          <a:bodyPr/>
          <a:lstStyle/>
          <a:p>
            <a:r>
              <a:rPr lang="en-US" altLang="en-US" sz="2600" dirty="0" smtClean="0"/>
              <a:t>Vasco da Gama’s Flagship</a:t>
            </a:r>
            <a:endParaRPr lang="en-US" sz="2600" dirty="0"/>
          </a:p>
        </p:txBody>
      </p:sp>
      <p:pic>
        <p:nvPicPr>
          <p:cNvPr id="20481" name="Picture 1" descr="Vasco da Gama’s Flagship. This vessel carried the Portuguese captain on his second expedition to India in 1505."/>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574060"/>
            <a:ext cx="6096000" cy="620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50897" y="6612641"/>
            <a:ext cx="609600" cy="276999"/>
          </a:xfrm>
        </p:spPr>
        <p:txBody>
          <a:bodyPr/>
          <a:lstStyle/>
          <a:p>
            <a:r>
              <a:rPr lang="en-US" altLang="en-US" sz="1200" b="1" dirty="0" smtClean="0"/>
              <a:t> p414</a:t>
            </a:r>
          </a:p>
        </p:txBody>
      </p:sp>
    </p:spTree>
    <p:extLst>
      <p:ext uri="{BB962C8B-B14F-4D97-AF65-F5344CB8AC3E}">
        <p14:creationId xmlns:p14="http://schemas.microsoft.com/office/powerpoint/2010/main" val="3731653154"/>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685800" y="214313"/>
            <a:ext cx="7162800" cy="1323975"/>
          </a:xfrm>
          <a:noFill/>
        </p:spPr>
        <p:txBody>
          <a:bodyPr/>
          <a:lstStyle/>
          <a:p>
            <a:pPr eaLnBrk="1" hangingPunct="1"/>
            <a:r>
              <a:rPr lang="en-US" altLang="en-US" sz="4000" dirty="0" smtClean="0">
                <a:solidFill>
                  <a:schemeClr val="tx1"/>
                </a:solidFill>
                <a:latin typeface="Arial" pitchFamily="34" charset="0"/>
              </a:rPr>
              <a:t>Encounters with Europe, 1450–1550</a:t>
            </a:r>
          </a:p>
        </p:txBody>
      </p:sp>
      <p:sp>
        <p:nvSpPr>
          <p:cNvPr id="22530" name="Rectangle 3"/>
          <p:cNvSpPr>
            <a:spLocks noGrp="1" noChangeArrowheads="1"/>
          </p:cNvSpPr>
          <p:nvPr>
            <p:ph type="body" idx="1"/>
          </p:nvPr>
        </p:nvSpPr>
        <p:spPr>
          <a:xfrm>
            <a:off x="685800" y="1371600"/>
            <a:ext cx="7772400" cy="5164491"/>
          </a:xfrm>
          <a:noFill/>
        </p:spPr>
        <p:txBody>
          <a:bodyPr/>
          <a:lstStyle/>
          <a:p>
            <a:pPr eaLnBrk="1" hangingPunct="1">
              <a:buFontTx/>
              <a:buChar char="•"/>
            </a:pPr>
            <a:r>
              <a:rPr lang="en-US" altLang="en-US" dirty="0" smtClean="0">
                <a:latin typeface="Arial" pitchFamily="34" charset="0"/>
              </a:rPr>
              <a:t>Western Africa</a:t>
            </a:r>
          </a:p>
          <a:p>
            <a:pPr marL="1085850" lvl="1" indent="-342900" eaLnBrk="1" hangingPunct="1">
              <a:buFontTx/>
              <a:buChar char="•"/>
            </a:pPr>
            <a:r>
              <a:rPr lang="en-US" altLang="en-US" dirty="0" smtClean="0">
                <a:latin typeface="Arial" pitchFamily="34" charset="0"/>
              </a:rPr>
              <a:t>Slavery and coastal trade</a:t>
            </a:r>
          </a:p>
          <a:p>
            <a:pPr marL="1485900" lvl="2" indent="-342900" eaLnBrk="1" hangingPunct="1"/>
            <a:r>
              <a:rPr lang="en-US" altLang="en-US" dirty="0" smtClean="0">
                <a:latin typeface="Arial" pitchFamily="34" charset="0"/>
              </a:rPr>
              <a:t>Benin/</a:t>
            </a:r>
            <a:r>
              <a:rPr lang="en-US" altLang="en-US" dirty="0" err="1" smtClean="0">
                <a:latin typeface="Arial" pitchFamily="34" charset="0"/>
              </a:rPr>
              <a:t>Kongo</a:t>
            </a:r>
            <a:endParaRPr lang="en-US" altLang="en-US" dirty="0" smtClean="0">
              <a:latin typeface="Arial" pitchFamily="34" charset="0"/>
            </a:endParaRPr>
          </a:p>
          <a:p>
            <a:pPr marL="1485900" lvl="2" indent="-342900" eaLnBrk="1" hangingPunct="1"/>
            <a:r>
              <a:rPr lang="en-US" altLang="en-US" dirty="0" smtClean="0">
                <a:latin typeface="Arial" pitchFamily="34" charset="0"/>
              </a:rPr>
              <a:t>Christianity</a:t>
            </a:r>
          </a:p>
          <a:p>
            <a:pPr eaLnBrk="1" hangingPunct="1">
              <a:buFontTx/>
              <a:buChar char="•"/>
            </a:pPr>
            <a:r>
              <a:rPr lang="en-US" altLang="en-US" dirty="0" smtClean="0">
                <a:latin typeface="Arial" pitchFamily="34" charset="0"/>
              </a:rPr>
              <a:t>Eastern Africa</a:t>
            </a:r>
          </a:p>
          <a:p>
            <a:pPr marL="1085850" lvl="1" indent="-342900" eaLnBrk="1" hangingPunct="1">
              <a:buFontTx/>
              <a:buChar char="•"/>
            </a:pPr>
            <a:r>
              <a:rPr lang="en-US" altLang="en-US" dirty="0" smtClean="0">
                <a:latin typeface="Arial" pitchFamily="34" charset="0"/>
              </a:rPr>
              <a:t>Swahili states (</a:t>
            </a:r>
            <a:r>
              <a:rPr lang="en-US" altLang="en-US" dirty="0" err="1" smtClean="0">
                <a:latin typeface="Arial" pitchFamily="34" charset="0"/>
              </a:rPr>
              <a:t>Malindi</a:t>
            </a:r>
            <a:r>
              <a:rPr lang="en-US" altLang="en-US" dirty="0" smtClean="0">
                <a:latin typeface="Arial" pitchFamily="34" charset="0"/>
              </a:rPr>
              <a:t>)</a:t>
            </a:r>
          </a:p>
          <a:p>
            <a:pPr eaLnBrk="1" hangingPunct="1">
              <a:buFontTx/>
              <a:buChar char="•"/>
            </a:pPr>
            <a:r>
              <a:rPr lang="en-US" altLang="en-US" dirty="0" smtClean="0">
                <a:latin typeface="Arial" pitchFamily="34" charset="0"/>
              </a:rPr>
              <a:t>Indian Ocean States</a:t>
            </a:r>
          </a:p>
          <a:p>
            <a:pPr marL="1085850" lvl="1" indent="-342900" eaLnBrk="1" hangingPunct="1">
              <a:buFontTx/>
              <a:buChar char="•"/>
            </a:pPr>
            <a:r>
              <a:rPr lang="en-US" altLang="en-US" dirty="0" smtClean="0">
                <a:latin typeface="Arial" pitchFamily="34" charset="0"/>
              </a:rPr>
              <a:t>Portuguese control of spice trade</a:t>
            </a:r>
          </a:p>
          <a:p>
            <a:pPr marL="1085850" lvl="1" indent="-342900" eaLnBrk="1" hangingPunct="1">
              <a:buFontTx/>
              <a:buChar char="•"/>
            </a:pPr>
            <a:r>
              <a:rPr lang="en-US" altLang="en-US" dirty="0" smtClean="0">
                <a:latin typeface="Arial" pitchFamily="34" charset="0"/>
              </a:rPr>
              <a:t>Goa/Malacca/Macao</a:t>
            </a:r>
          </a:p>
        </p:txBody>
      </p:sp>
    </p:spTree>
    <p:extLst>
      <p:ext uri="{BB962C8B-B14F-4D97-AF65-F5344CB8AC3E}">
        <p14:creationId xmlns:p14="http://schemas.microsoft.com/office/powerpoint/2010/main" val="2067870253"/>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Encounters with Europe, 1450–1550 (continued)</a:t>
            </a:r>
            <a:endParaRPr lang="en-US" altLang="en-US" dirty="0" smtClean="0">
              <a:latin typeface="Arial" pitchFamily="34" charset="0"/>
            </a:endParaRPr>
          </a:p>
        </p:txBody>
      </p:sp>
      <p:sp>
        <p:nvSpPr>
          <p:cNvPr id="23554" name="Content Placeholder 2"/>
          <p:cNvSpPr>
            <a:spLocks noGrp="1"/>
          </p:cNvSpPr>
          <p:nvPr>
            <p:ph idx="1"/>
          </p:nvPr>
        </p:nvSpPr>
        <p:spPr>
          <a:xfrm>
            <a:off x="685800" y="1752600"/>
            <a:ext cx="7772400" cy="3392488"/>
          </a:xfrm>
        </p:spPr>
        <p:txBody>
          <a:bodyPr/>
          <a:lstStyle/>
          <a:p>
            <a:pPr marL="457200" indent="-457200" eaLnBrk="1" hangingPunct="1">
              <a:buFont typeface="Arial" panose="020B0604020202020204" pitchFamily="34" charset="0"/>
              <a:buChar char="•"/>
            </a:pPr>
            <a:r>
              <a:rPr lang="en-US" altLang="en-US" dirty="0" smtClean="0">
                <a:latin typeface="Arial" pitchFamily="34" charset="0"/>
              </a:rPr>
              <a:t>The Americas</a:t>
            </a:r>
          </a:p>
          <a:p>
            <a:pPr marL="0" indent="0" eaLnBrk="1" hangingPunct="1">
              <a:buFontTx/>
              <a:buChar char="•"/>
            </a:pPr>
            <a:r>
              <a:rPr lang="en-US" altLang="en-US" dirty="0" smtClean="0">
                <a:latin typeface="Arial" pitchFamily="34" charset="0"/>
              </a:rPr>
              <a:t> Spain and territorial conquest</a:t>
            </a:r>
          </a:p>
          <a:p>
            <a:pPr marL="800100" lvl="2" indent="0" eaLnBrk="1" hangingPunct="1"/>
            <a:r>
              <a:rPr lang="en-US" altLang="en-US" dirty="0" smtClean="0">
                <a:latin typeface="Arial" pitchFamily="34" charset="0"/>
              </a:rPr>
              <a:t> Natural resources</a:t>
            </a:r>
          </a:p>
          <a:p>
            <a:pPr marL="0" indent="0" eaLnBrk="1" hangingPunct="1">
              <a:buFontTx/>
              <a:buChar char="•"/>
            </a:pPr>
            <a:r>
              <a:rPr lang="en-US" altLang="en-US" dirty="0" smtClean="0">
                <a:latin typeface="Arial" pitchFamily="34" charset="0"/>
              </a:rPr>
              <a:t> Aztec and </a:t>
            </a:r>
            <a:r>
              <a:rPr lang="en-US" altLang="en-US" dirty="0" err="1" smtClean="0">
                <a:latin typeface="Arial" pitchFamily="34" charset="0"/>
              </a:rPr>
              <a:t>Inka</a:t>
            </a:r>
            <a:r>
              <a:rPr lang="en-US" altLang="en-US" dirty="0" smtClean="0">
                <a:latin typeface="Arial" pitchFamily="34" charset="0"/>
              </a:rPr>
              <a:t> defeats</a:t>
            </a:r>
          </a:p>
          <a:p>
            <a:pPr marL="800100" lvl="2" indent="0" eaLnBrk="1" hangingPunct="1"/>
            <a:r>
              <a:rPr lang="en-US" altLang="en-US" dirty="0" smtClean="0">
                <a:latin typeface="Arial" pitchFamily="34" charset="0"/>
              </a:rPr>
              <a:t> local collaboration</a:t>
            </a:r>
          </a:p>
          <a:p>
            <a:pPr marL="800100" lvl="2" indent="0" eaLnBrk="1" hangingPunct="1"/>
            <a:r>
              <a:rPr lang="en-US" altLang="en-US" dirty="0" smtClean="0">
                <a:latin typeface="Arial" pitchFamily="34" charset="0"/>
              </a:rPr>
              <a:t> Guns and germs</a:t>
            </a:r>
          </a:p>
        </p:txBody>
      </p:sp>
    </p:spTree>
    <p:extLst>
      <p:ext uri="{BB962C8B-B14F-4D97-AF65-F5344CB8AC3E}">
        <p14:creationId xmlns:p14="http://schemas.microsoft.com/office/powerpoint/2010/main" val="3732239314"/>
      </p:ext>
    </p:extLst>
  </p:cSld>
  <p:clrMapOvr>
    <a:masterClrMapping/>
  </p:clrMapOvr>
  <p:transition spd="med">
    <p:wipe dir="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0957"/>
            <a:ext cx="9144000" cy="492443"/>
          </a:xfrm>
        </p:spPr>
        <p:txBody>
          <a:bodyPr/>
          <a:lstStyle/>
          <a:p>
            <a:r>
              <a:rPr lang="en-US" altLang="en-US" sz="2600" dirty="0" smtClean="0"/>
              <a:t>Bronze Figure of Benin Rule</a:t>
            </a:r>
            <a:endParaRPr lang="en-US" sz="2600" dirty="0"/>
          </a:p>
        </p:txBody>
      </p:sp>
      <p:pic>
        <p:nvPicPr>
          <p:cNvPr id="24577" name="Picture 1" descr="Bronze Figure of Benin Rule. Both this prince and his horse are protected by chain mail introduced in the fifteenth century to Benin by Portuguese merchant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63800" y="623064"/>
            <a:ext cx="4089400" cy="615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0215"/>
            <a:ext cx="609600" cy="276999"/>
          </a:xfrm>
        </p:spPr>
        <p:txBody>
          <a:bodyPr/>
          <a:lstStyle/>
          <a:p>
            <a:r>
              <a:rPr lang="en-US" altLang="en-US" sz="1200" b="1" dirty="0" smtClean="0"/>
              <a:t> p416</a:t>
            </a:r>
          </a:p>
        </p:txBody>
      </p:sp>
    </p:spTree>
    <p:extLst>
      <p:ext uri="{BB962C8B-B14F-4D97-AF65-F5344CB8AC3E}">
        <p14:creationId xmlns:p14="http://schemas.microsoft.com/office/powerpoint/2010/main" val="2344429046"/>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569"/>
            <a:ext cx="7772400" cy="492443"/>
          </a:xfrm>
        </p:spPr>
        <p:txBody>
          <a:bodyPr/>
          <a:lstStyle/>
          <a:p>
            <a:r>
              <a:rPr lang="en-US" altLang="en-US" sz="2600" dirty="0" smtClean="0"/>
              <a:t>Portuguese in India</a:t>
            </a:r>
            <a:endParaRPr lang="en-US" sz="2600" dirty="0"/>
          </a:p>
        </p:txBody>
      </p:sp>
      <p:pic>
        <p:nvPicPr>
          <p:cNvPr id="26625" name="Picture 1" descr="Portuguese in India. In the sixteenth century Portuguese men moved to the Indian Ocean Basin to work as administrators and traders. This Indo-Portuguese drawing from about 1540 shows a Portuguese man speaking to an Indian woman, perhaps making a proposal of marriag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482600"/>
            <a:ext cx="8636000" cy="607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p420</a:t>
            </a:r>
          </a:p>
        </p:txBody>
      </p:sp>
    </p:spTree>
    <p:extLst>
      <p:ext uri="{BB962C8B-B14F-4D97-AF65-F5344CB8AC3E}">
        <p14:creationId xmlns:p14="http://schemas.microsoft.com/office/powerpoint/2010/main" val="589138957"/>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0957"/>
            <a:ext cx="9144000" cy="492443"/>
          </a:xfrm>
        </p:spPr>
        <p:txBody>
          <a:bodyPr/>
          <a:lstStyle/>
          <a:p>
            <a:r>
              <a:rPr lang="en-US" altLang="en-US" sz="2600" dirty="0" smtClean="0"/>
              <a:t>Coronation of Emperor </a:t>
            </a:r>
            <a:r>
              <a:rPr lang="en-US" altLang="en-US" sz="2600" dirty="0" err="1" smtClean="0"/>
              <a:t>Moctezuma</a:t>
            </a:r>
            <a:endParaRPr lang="en-US" sz="2600" dirty="0"/>
          </a:p>
        </p:txBody>
      </p:sp>
      <p:pic>
        <p:nvPicPr>
          <p:cNvPr id="28673" name="Picture 1" descr="Coronation of Emperor Moctezuma. This painting by an unnamed Aztec artist depicts the Aztec ruler’s coronation. Moctezuma, his nose pierced by a bone, receives the crown from a prince in the palace at Tenochtitla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003300" y="544990"/>
            <a:ext cx="6997700" cy="623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1"/>
            <a:ext cx="609600" cy="304800"/>
          </a:xfrm>
        </p:spPr>
        <p:txBody>
          <a:bodyPr/>
          <a:lstStyle/>
          <a:p>
            <a:r>
              <a:rPr lang="en-US" altLang="en-US" sz="1200" b="1" dirty="0" smtClean="0"/>
              <a:t> p423</a:t>
            </a:r>
          </a:p>
        </p:txBody>
      </p:sp>
    </p:spTree>
    <p:extLst>
      <p:ext uri="{BB962C8B-B14F-4D97-AF65-F5344CB8AC3E}">
        <p14:creationId xmlns:p14="http://schemas.microsoft.com/office/powerpoint/2010/main" val="2505812372"/>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93750" y="0"/>
            <a:ext cx="7772400" cy="492443"/>
          </a:xfrm>
        </p:spPr>
        <p:txBody>
          <a:bodyPr/>
          <a:lstStyle/>
          <a:p>
            <a:r>
              <a:rPr lang="en-US" altLang="en-US" sz="2600" dirty="0" smtClean="0"/>
              <a:t>The Execution of </a:t>
            </a:r>
            <a:r>
              <a:rPr lang="en-US" altLang="en-US" sz="2600" dirty="0" err="1" smtClean="0"/>
              <a:t>Inka</a:t>
            </a:r>
            <a:r>
              <a:rPr lang="en-US" altLang="en-US" sz="2600" dirty="0" smtClean="0"/>
              <a:t> Ruler </a:t>
            </a:r>
            <a:r>
              <a:rPr lang="en-US" altLang="en-US" sz="2600" dirty="0" err="1" smtClean="0"/>
              <a:t>Atahuallpa</a:t>
            </a:r>
            <a:endParaRPr lang="en-US" sz="2600" dirty="0"/>
          </a:p>
        </p:txBody>
      </p:sp>
      <p:pic>
        <p:nvPicPr>
          <p:cNvPr id="30721" name="Picture 1" descr="The Execution of Inka Ruler Atahuallpa. Felipe Guaman Poma de Ayala, a native Andean from the area of Huamanga in Peru, drew this representation of the execution. While Pizarro sentenced Atahuallpa to death by strangulation, not beheading, Guaman Poma’s illustration forcefully made the point that Spain had imposed an arbitrary and violent government on the Andean peopl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14600" y="570592"/>
            <a:ext cx="4191000" cy="6236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000"/>
            <a:ext cx="609600" cy="276999"/>
          </a:xfrm>
        </p:spPr>
        <p:txBody>
          <a:bodyPr/>
          <a:lstStyle/>
          <a:p>
            <a:r>
              <a:rPr lang="en-US" altLang="en-US" sz="1200" b="1" dirty="0" smtClean="0"/>
              <a:t> p424</a:t>
            </a:r>
          </a:p>
        </p:txBody>
      </p:sp>
    </p:spTree>
    <p:extLst>
      <p:ext uri="{BB962C8B-B14F-4D97-AF65-F5344CB8AC3E}">
        <p14:creationId xmlns:p14="http://schemas.microsoft.com/office/powerpoint/2010/main" val="2191893293"/>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4499" y="38196"/>
            <a:ext cx="8160219" cy="492443"/>
          </a:xfrm>
        </p:spPr>
        <p:txBody>
          <a:bodyPr/>
          <a:lstStyle/>
          <a:p>
            <a:r>
              <a:rPr lang="en-US" altLang="en-US" sz="2600" dirty="0" smtClean="0"/>
              <a:t>World Population, 5000–1 B.C.E.</a:t>
            </a:r>
            <a:endParaRPr lang="en-US" sz="2600" dirty="0"/>
          </a:p>
        </p:txBody>
      </p:sp>
      <p:pic>
        <p:nvPicPr>
          <p:cNvPr id="32769" name="Picture 1" descr="FIGURE 1: World Population, 5000–1 B.C.E. A graph of population in millions by year. The line begins at roughly 5 million in 5000 B.C.E. and rises gradually to about 50 million in 1000 B.C.E., then spikes to roughly 170 million in 1 B.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44500" y="609599"/>
            <a:ext cx="8160219" cy="6040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29400"/>
            <a:ext cx="635000" cy="251599"/>
          </a:xfrm>
        </p:spPr>
        <p:txBody>
          <a:bodyPr/>
          <a:lstStyle/>
          <a:p>
            <a:r>
              <a:rPr lang="en-US" altLang="en-US" sz="1200" b="1" dirty="0" smtClean="0"/>
              <a:t> p430</a:t>
            </a:r>
          </a:p>
        </p:txBody>
      </p:sp>
    </p:spTree>
    <p:extLst>
      <p:ext uri="{BB962C8B-B14F-4D97-AF65-F5344CB8AC3E}">
        <p14:creationId xmlns:p14="http://schemas.microsoft.com/office/powerpoint/2010/main" val="1407489464"/>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37400"/>
            <a:ext cx="7772400" cy="492443"/>
          </a:xfrm>
        </p:spPr>
        <p:txBody>
          <a:bodyPr/>
          <a:lstStyle/>
          <a:p>
            <a:r>
              <a:rPr lang="en-US" altLang="en-US" sz="2600" dirty="0" smtClean="0"/>
              <a:t>Population in China and Europe, 1–1500 C.E.</a:t>
            </a:r>
            <a:endParaRPr lang="en-US" sz="2600" dirty="0"/>
          </a:p>
        </p:txBody>
      </p:sp>
      <p:pic>
        <p:nvPicPr>
          <p:cNvPr id="34817" name="Picture 1" descr="FIGURE 2: Population in China and Europe, 1–1500 C.E. A graph of population in millions by year. The line for Europe rises and falls gradually between roughly 30 and 40 million until about 1000 C.E., when it rises to about 80 million in 1300 and falls back to 60 million in 1400.  The line for China rises and falls gradually between 50 and 60 million until about 1000 C.E., when it rises to almost 120 million in 1200, before falling to just under 80 million in 140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079500"/>
            <a:ext cx="8636000"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9642"/>
            <a:ext cx="685800" cy="276999"/>
          </a:xfrm>
        </p:spPr>
        <p:txBody>
          <a:bodyPr/>
          <a:lstStyle/>
          <a:p>
            <a:r>
              <a:rPr lang="en-US" altLang="en-US" sz="1200" b="1" dirty="0" smtClean="0"/>
              <a:t> p431</a:t>
            </a:r>
          </a:p>
        </p:txBody>
      </p:sp>
    </p:spTree>
    <p:extLst>
      <p:ext uri="{BB962C8B-B14F-4D97-AF65-F5344CB8AC3E}">
        <p14:creationId xmlns:p14="http://schemas.microsoft.com/office/powerpoint/2010/main" val="888761372"/>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956550" cy="892552"/>
          </a:xfrm>
        </p:spPr>
        <p:txBody>
          <a:bodyPr/>
          <a:lstStyle/>
          <a:p>
            <a:r>
              <a:rPr lang="en-US" altLang="en-US" sz="2600" dirty="0" smtClean="0"/>
              <a:t>Ferdinand Magellan Navigating the Straits Connecting the Atlantic and Pacific Oceans</a:t>
            </a:r>
            <a:endParaRPr lang="en-US" sz="2600" dirty="0"/>
          </a:p>
        </p:txBody>
      </p:sp>
      <p:pic>
        <p:nvPicPr>
          <p:cNvPr id="4097" name="Picture 1" descr="Ferdinand Magellan Navigating the Straits Connecting the Atlantic and Pacific Oceans. This late- sixteenth-century print uses fanciful representations of native peoples and creatures to embellish Magellan’s circumnavigation of the glob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09600" y="874486"/>
            <a:ext cx="7972425" cy="5907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50275" y="6581001"/>
            <a:ext cx="609600" cy="276999"/>
          </a:xfrm>
        </p:spPr>
        <p:txBody>
          <a:bodyPr/>
          <a:lstStyle/>
          <a:p>
            <a:r>
              <a:rPr lang="en-US" altLang="en-US" sz="1200" b="1" dirty="0" smtClean="0"/>
              <a:t> p402</a:t>
            </a:r>
          </a:p>
        </p:txBody>
      </p:sp>
    </p:spTree>
    <p:extLst>
      <p:ext uri="{BB962C8B-B14F-4D97-AF65-F5344CB8AC3E}">
        <p14:creationId xmlns:p14="http://schemas.microsoft.com/office/powerpoint/2010/main" val="3562113478"/>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ChangeArrowheads="1"/>
          </p:cNvSpPr>
          <p:nvPr>
            <p:ph type="title"/>
          </p:nvPr>
        </p:nvSpPr>
        <p:spPr>
          <a:xfrm>
            <a:off x="1143000" y="152400"/>
            <a:ext cx="6858000" cy="1447800"/>
          </a:xfrm>
        </p:spPr>
        <p:txBody>
          <a:bodyPr/>
          <a:lstStyle/>
          <a:p>
            <a:pPr eaLnBrk="1" hangingPunct="1"/>
            <a:r>
              <a:rPr lang="en-US" altLang="en-US" dirty="0" smtClean="0">
                <a:solidFill>
                  <a:schemeClr val="tx1"/>
                </a:solidFill>
                <a:latin typeface="Arial" pitchFamily="34" charset="0"/>
              </a:rPr>
              <a:t>Global Maritime Expansion</a:t>
            </a:r>
            <a:r>
              <a:rPr lang="en-US" altLang="en-US" baseline="0" dirty="0" smtClean="0">
                <a:solidFill>
                  <a:schemeClr val="tx1"/>
                </a:solidFill>
                <a:latin typeface="Arial" pitchFamily="34" charset="0"/>
              </a:rPr>
              <a:t> </a:t>
            </a:r>
            <a:r>
              <a:rPr lang="en-US" altLang="en-US" dirty="0" smtClean="0">
                <a:solidFill>
                  <a:schemeClr val="tx1"/>
                </a:solidFill>
                <a:latin typeface="Arial" pitchFamily="34" charset="0"/>
              </a:rPr>
              <a:t>Before  1450</a:t>
            </a:r>
            <a:endParaRPr lang="en-US" altLang="en-US" dirty="0" smtClean="0">
              <a:solidFill>
                <a:srgbClr val="000000"/>
              </a:solidFill>
              <a:latin typeface="Arial" pitchFamily="34" charset="0"/>
            </a:endParaRPr>
          </a:p>
        </p:txBody>
      </p:sp>
      <p:sp>
        <p:nvSpPr>
          <p:cNvPr id="6146" name="Rectangle 3"/>
          <p:cNvSpPr>
            <a:spLocks noGrp="1" noChangeArrowheads="1"/>
          </p:cNvSpPr>
          <p:nvPr>
            <p:ph type="body" idx="1"/>
          </p:nvPr>
        </p:nvSpPr>
        <p:spPr>
          <a:xfrm>
            <a:off x="685800" y="1752600"/>
            <a:ext cx="7772400" cy="4721225"/>
          </a:xfrm>
          <a:noFill/>
        </p:spPr>
        <p:txBody>
          <a:bodyPr/>
          <a:lstStyle/>
          <a:p>
            <a:pPr eaLnBrk="1" hangingPunct="1">
              <a:buFontTx/>
              <a:buChar char="•"/>
            </a:pPr>
            <a:r>
              <a:rPr lang="en-US" altLang="en-US" dirty="0" smtClean="0">
                <a:latin typeface="Arial" pitchFamily="34" charset="0"/>
              </a:rPr>
              <a:t>The Indian Ocean</a:t>
            </a:r>
            <a:endParaRPr lang="en-US" altLang="en-US" dirty="0" smtClean="0">
              <a:solidFill>
                <a:srgbClr val="FF0000"/>
              </a:solidFill>
              <a:latin typeface="Arial" pitchFamily="34" charset="0"/>
            </a:endParaRPr>
          </a:p>
          <a:p>
            <a:pPr marL="1085850" lvl="1" indent="-342900" eaLnBrk="1" hangingPunct="1">
              <a:buFontTx/>
              <a:buChar char="•"/>
            </a:pPr>
            <a:r>
              <a:rPr lang="en-US" altLang="en-US" dirty="0" smtClean="0">
                <a:latin typeface="Arial" pitchFamily="34" charset="0"/>
              </a:rPr>
              <a:t>Historical trade connections</a:t>
            </a:r>
          </a:p>
          <a:p>
            <a:pPr marL="1085850" lvl="1" indent="-342900" eaLnBrk="1" hangingPunct="1">
              <a:buFontTx/>
              <a:buChar char="•"/>
            </a:pPr>
            <a:r>
              <a:rPr lang="en-US" altLang="en-US" dirty="0" smtClean="0">
                <a:latin typeface="Arial" pitchFamily="34" charset="0"/>
              </a:rPr>
              <a:t>Monsoons </a:t>
            </a:r>
          </a:p>
          <a:p>
            <a:pPr marL="1085850" lvl="1" indent="-342900" eaLnBrk="1" hangingPunct="1">
              <a:buFontTx/>
              <a:buChar char="•"/>
            </a:pPr>
            <a:r>
              <a:rPr lang="en-US" altLang="en-US" dirty="0" smtClean="0">
                <a:latin typeface="Arial" pitchFamily="34" charset="0"/>
              </a:rPr>
              <a:t>Zheng He’s fleet</a:t>
            </a:r>
          </a:p>
          <a:p>
            <a:pPr eaLnBrk="1" hangingPunct="1">
              <a:buFontTx/>
              <a:buChar char="•"/>
            </a:pPr>
            <a:r>
              <a:rPr lang="en-US" altLang="en-US" dirty="0" smtClean="0">
                <a:latin typeface="Arial" pitchFamily="34" charset="0"/>
              </a:rPr>
              <a:t>The Pacific Ocean</a:t>
            </a:r>
          </a:p>
          <a:p>
            <a:pPr marL="1085850" lvl="1" indent="-342900" eaLnBrk="1" hangingPunct="1">
              <a:buFontTx/>
              <a:buChar char="•"/>
            </a:pPr>
            <a:r>
              <a:rPr lang="en-US" altLang="en-US" dirty="0" smtClean="0">
                <a:latin typeface="Arial" pitchFamily="34" charset="0"/>
              </a:rPr>
              <a:t>Polynesian migrations</a:t>
            </a:r>
          </a:p>
          <a:p>
            <a:pPr eaLnBrk="1" hangingPunct="1">
              <a:buFontTx/>
              <a:buChar char="•"/>
            </a:pPr>
            <a:r>
              <a:rPr lang="en-US" altLang="en-US" dirty="0" smtClean="0">
                <a:latin typeface="Arial" pitchFamily="34" charset="0"/>
              </a:rPr>
              <a:t>The Atlantic Ocean</a:t>
            </a:r>
          </a:p>
          <a:p>
            <a:pPr marL="1085850" lvl="1" indent="-342900" eaLnBrk="1" hangingPunct="1">
              <a:buFontTx/>
              <a:buChar char="•"/>
            </a:pPr>
            <a:r>
              <a:rPr lang="en-US" altLang="en-US" dirty="0" smtClean="0">
                <a:latin typeface="Arial" pitchFamily="34" charset="0"/>
              </a:rPr>
              <a:t>Vikings, Africans, Amerindians</a:t>
            </a:r>
          </a:p>
        </p:txBody>
      </p:sp>
    </p:spTree>
    <p:extLst>
      <p:ext uri="{BB962C8B-B14F-4D97-AF65-F5344CB8AC3E}">
        <p14:creationId xmlns:p14="http://schemas.microsoft.com/office/powerpoint/2010/main" val="1657691561"/>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4150" y="94064"/>
            <a:ext cx="8763000" cy="492443"/>
          </a:xfrm>
        </p:spPr>
        <p:txBody>
          <a:bodyPr/>
          <a:lstStyle/>
          <a:p>
            <a:r>
              <a:rPr lang="en-US" sz="2600" dirty="0" smtClean="0"/>
              <a:t>Chronology from 1400-1500</a:t>
            </a:r>
            <a:endParaRPr lang="en-US" sz="2600" dirty="0"/>
          </a:p>
        </p:txBody>
      </p:sp>
      <p:graphicFrame>
        <p:nvGraphicFramePr>
          <p:cNvPr id="4" name="Table 3"/>
          <p:cNvGraphicFramePr>
            <a:graphicFrameLocks noGrp="1"/>
          </p:cNvGraphicFramePr>
          <p:nvPr>
            <p:extLst>
              <p:ext uri="{D42A27DB-BD31-4B8C-83A1-F6EECF244321}">
                <p14:modId xmlns:p14="http://schemas.microsoft.com/office/powerpoint/2010/main" val="3566968167"/>
              </p:ext>
            </p:extLst>
          </p:nvPr>
        </p:nvGraphicFramePr>
        <p:xfrm>
          <a:off x="184150" y="635485"/>
          <a:ext cx="8763000" cy="5943600"/>
        </p:xfrm>
        <a:graphic>
          <a:graphicData uri="http://schemas.openxmlformats.org/drawingml/2006/table">
            <a:tbl>
              <a:tblPr firstRow="1" bandRow="1">
                <a:tableStyleId>{5C22544A-7EE6-4342-B048-85BDC9FD1C3A}</a:tableStyleId>
              </a:tblPr>
              <a:tblGrid>
                <a:gridCol w="495985"/>
                <a:gridCol w="2811171"/>
                <a:gridCol w="2695498"/>
                <a:gridCol w="2760346"/>
              </a:tblGrid>
              <a:tr h="378998">
                <a:tc>
                  <a:txBody>
                    <a:bodyPr/>
                    <a:lstStyle/>
                    <a:p>
                      <a:pPr marL="0" marR="0">
                        <a:spcBef>
                          <a:spcPts val="0"/>
                        </a:spcBef>
                        <a:spcAft>
                          <a:spcPts val="0"/>
                        </a:spcAft>
                      </a:pPr>
                      <a:r>
                        <a:rPr lang="en-US" sz="1200" dirty="0">
                          <a:solidFill>
                            <a:schemeClr val="accent1"/>
                          </a:solidFill>
                          <a:effectLst/>
                          <a:latin typeface="Calibri" panose="020F0502020204030204" pitchFamily="34" charset="0"/>
                        </a:rPr>
                        <a:t> </a:t>
                      </a:r>
                      <a:r>
                        <a:rPr lang="en-US" sz="1200" dirty="0" smtClean="0">
                          <a:solidFill>
                            <a:schemeClr val="accent1"/>
                          </a:solidFill>
                          <a:effectLst/>
                          <a:latin typeface="Calibri" panose="020F0502020204030204" pitchFamily="34" charset="0"/>
                        </a:rPr>
                        <a:t>Empty cell</a:t>
                      </a:r>
                      <a:endParaRPr lang="en-US" sz="1200" dirty="0">
                        <a:solidFill>
                          <a:schemeClr val="accent1"/>
                        </a:solidFill>
                        <a:effectLst/>
                        <a:latin typeface="Calibri" panose="020F0502020204030204" pitchFamily="34" charset="0"/>
                        <a:ea typeface="MS Mincho"/>
                        <a:cs typeface="Times New Roman"/>
                      </a:endParaRPr>
                    </a:p>
                  </a:txBody>
                  <a:tcPr marL="28995" marR="28995" marT="0" marB="0"/>
                </a:tc>
                <a:tc>
                  <a:txBody>
                    <a:bodyPr/>
                    <a:lstStyle/>
                    <a:p>
                      <a:pPr marL="0" marR="0">
                        <a:spcBef>
                          <a:spcPts val="0"/>
                        </a:spcBef>
                        <a:spcAft>
                          <a:spcPts val="0"/>
                        </a:spcAft>
                      </a:pPr>
                      <a:r>
                        <a:rPr lang="en-US" sz="1200" dirty="0">
                          <a:effectLst/>
                          <a:latin typeface="Calibri" panose="020F0502020204030204" pitchFamily="34" charset="0"/>
                        </a:rPr>
                        <a:t>Pacific Ocean</a:t>
                      </a:r>
                      <a:endParaRPr lang="en-US" sz="1200" dirty="0">
                        <a:effectLst/>
                        <a:latin typeface="Calibri" panose="020F0502020204030204" pitchFamily="34" charset="0"/>
                        <a:ea typeface="MS Mincho"/>
                        <a:cs typeface="Times New Roman"/>
                      </a:endParaRPr>
                    </a:p>
                  </a:txBody>
                  <a:tcPr marL="28995" marR="28995" marT="0" marB="0"/>
                </a:tc>
                <a:tc>
                  <a:txBody>
                    <a:bodyPr/>
                    <a:lstStyle/>
                    <a:p>
                      <a:pPr marL="0" marR="0">
                        <a:spcBef>
                          <a:spcPts val="0"/>
                        </a:spcBef>
                        <a:spcAft>
                          <a:spcPts val="0"/>
                        </a:spcAft>
                      </a:pPr>
                      <a:r>
                        <a:rPr lang="en-US" sz="1200">
                          <a:effectLst/>
                          <a:latin typeface="Calibri" panose="020F0502020204030204" pitchFamily="34" charset="0"/>
                        </a:rPr>
                        <a:t>Atlantic Ocean</a:t>
                      </a:r>
                      <a:endParaRPr lang="en-US" sz="1200">
                        <a:effectLst/>
                        <a:latin typeface="Calibri" panose="020F0502020204030204" pitchFamily="34" charset="0"/>
                        <a:ea typeface="MS Mincho"/>
                        <a:cs typeface="Times New Roman"/>
                      </a:endParaRPr>
                    </a:p>
                  </a:txBody>
                  <a:tcPr marL="28995" marR="28995" marT="0" marB="0"/>
                </a:tc>
                <a:tc>
                  <a:txBody>
                    <a:bodyPr/>
                    <a:lstStyle/>
                    <a:p>
                      <a:pPr marL="0" marR="0">
                        <a:spcBef>
                          <a:spcPts val="0"/>
                        </a:spcBef>
                        <a:spcAft>
                          <a:spcPts val="0"/>
                        </a:spcAft>
                      </a:pPr>
                      <a:r>
                        <a:rPr lang="en-US" sz="1200">
                          <a:effectLst/>
                          <a:latin typeface="Calibri" panose="020F0502020204030204" pitchFamily="34" charset="0"/>
                        </a:rPr>
                        <a:t>Indian Ocean</a:t>
                      </a:r>
                      <a:endParaRPr lang="en-US" sz="1200">
                        <a:effectLst/>
                        <a:latin typeface="Calibri" panose="020F0502020204030204" pitchFamily="34" charset="0"/>
                        <a:ea typeface="MS Mincho"/>
                        <a:cs typeface="Times New Roman"/>
                      </a:endParaRPr>
                    </a:p>
                  </a:txBody>
                  <a:tcPr marL="28995" marR="28995" marT="0" marB="0"/>
                </a:tc>
              </a:tr>
              <a:tr h="3442842">
                <a:tc>
                  <a:txBody>
                    <a:bodyPr/>
                    <a:lstStyle/>
                    <a:p>
                      <a:pPr marL="0" marR="0">
                        <a:spcBef>
                          <a:spcPts val="0"/>
                        </a:spcBef>
                        <a:spcAft>
                          <a:spcPts val="0"/>
                        </a:spcAft>
                      </a:pPr>
                      <a:r>
                        <a:rPr lang="en-US" sz="1200" b="1" dirty="0">
                          <a:effectLst/>
                          <a:latin typeface="Calibri" panose="020F0502020204030204" pitchFamily="34" charset="0"/>
                        </a:rPr>
                        <a:t>1400</a:t>
                      </a:r>
                      <a:endParaRPr lang="en-US" sz="1200" b="1" dirty="0">
                        <a:effectLst/>
                        <a:latin typeface="Calibri" panose="020F0502020204030204" pitchFamily="34" charset="0"/>
                        <a:ea typeface="MS Mincho"/>
                        <a:cs typeface="Times New Roman"/>
                      </a:endParaRPr>
                    </a:p>
                  </a:txBody>
                  <a:tcPr marL="28995" marR="28995" marT="0" marB="0"/>
                </a:tc>
                <a:tc>
                  <a:txBody>
                    <a:bodyPr/>
                    <a:lstStyle/>
                    <a:p>
                      <a:pPr marL="0" marR="0">
                        <a:spcBef>
                          <a:spcPts val="0"/>
                        </a:spcBef>
                        <a:spcAft>
                          <a:spcPts val="0"/>
                        </a:spcAft>
                      </a:pPr>
                      <a:r>
                        <a:rPr lang="en-US" sz="1200" dirty="0">
                          <a:effectLst/>
                          <a:latin typeface="Calibri" panose="020F0502020204030204" pitchFamily="34" charset="0"/>
                        </a:rPr>
                        <a:t>300 B.C.E.-1000 C.E. Polynesian settlement of Pacific islands</a:t>
                      </a:r>
                    </a:p>
                    <a:p>
                      <a:pPr marL="0" marR="0">
                        <a:spcBef>
                          <a:spcPts val="0"/>
                        </a:spcBef>
                        <a:spcAft>
                          <a:spcPts val="0"/>
                        </a:spcAft>
                      </a:pPr>
                      <a:r>
                        <a:rPr lang="en-US" sz="1200" dirty="0">
                          <a:effectLst/>
                          <a:latin typeface="Calibri" panose="020F0502020204030204" pitchFamily="34" charset="0"/>
                        </a:rPr>
                        <a:t>By 1000 Sporadic Polynesian contacts with American mainland</a:t>
                      </a:r>
                    </a:p>
                    <a:p>
                      <a:pPr marL="0" marR="0">
                        <a:spcBef>
                          <a:spcPts val="0"/>
                        </a:spcBef>
                        <a:spcAft>
                          <a:spcPts val="0"/>
                        </a:spcAft>
                      </a:pPr>
                      <a:r>
                        <a:rPr lang="en-US" sz="1200" dirty="0">
                          <a:effectLst/>
                          <a:latin typeface="Calibri" panose="020F0502020204030204" pitchFamily="34" charset="0"/>
                        </a:rPr>
                        <a:t>1200-1300 Polynesian societies in Hawaii, Tonga, and elsewhere develop clear class structures with hereditary chiefs</a:t>
                      </a:r>
                      <a:endParaRPr lang="en-US" sz="1200" dirty="0">
                        <a:effectLst/>
                        <a:latin typeface="Calibri" panose="020F0502020204030204" pitchFamily="34" charset="0"/>
                        <a:ea typeface="MS Mincho"/>
                        <a:cs typeface="Times New Roman"/>
                      </a:endParaRPr>
                    </a:p>
                  </a:txBody>
                  <a:tcPr marL="28995" marR="28995"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770-1200 </a:t>
                      </a:r>
                      <a:r>
                        <a:rPr lang="en-US" sz="1200" dirty="0">
                          <a:effectLst/>
                          <a:latin typeface="Calibri" panose="020F0502020204030204" pitchFamily="34" charset="0"/>
                        </a:rPr>
                        <a:t>Viking voyages 1300s Settlement of Madeira, Azores, Canaries Early 1300s Mali voyages</a:t>
                      </a:r>
                    </a:p>
                    <a:p>
                      <a:pPr marL="0" marR="0">
                        <a:spcBef>
                          <a:spcPts val="0"/>
                        </a:spcBef>
                        <a:spcAft>
                          <a:spcPts val="0"/>
                        </a:spcAft>
                      </a:pPr>
                      <a:r>
                        <a:rPr lang="en-US" sz="1200" dirty="0">
                          <a:effectLst/>
                          <a:latin typeface="Calibri" panose="020F0502020204030204" pitchFamily="34" charset="0"/>
                        </a:rPr>
                        <a:t>1418-1460 Voyages of Henry the Navigator </a:t>
                      </a:r>
                    </a:p>
                    <a:p>
                      <a:pPr marL="0" marR="0">
                        <a:spcBef>
                          <a:spcPts val="0"/>
                        </a:spcBef>
                        <a:spcAft>
                          <a:spcPts val="0"/>
                        </a:spcAft>
                      </a:pPr>
                      <a:r>
                        <a:rPr lang="en-US" sz="1200" dirty="0">
                          <a:effectLst/>
                          <a:latin typeface="Calibri" panose="020F0502020204030204" pitchFamily="34" charset="0"/>
                        </a:rPr>
                        <a:t>1440s First slaves from West Africa sent to Europe 1482 Portuguese at Gold Coast and </a:t>
                      </a:r>
                      <a:r>
                        <a:rPr lang="en-US" sz="1200" dirty="0" err="1">
                          <a:effectLst/>
                          <a:latin typeface="Calibri" panose="020F0502020204030204" pitchFamily="34" charset="0"/>
                        </a:rPr>
                        <a:t>Kongo</a:t>
                      </a:r>
                      <a:endParaRPr lang="en-US" sz="1200" dirty="0">
                        <a:effectLst/>
                        <a:latin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rPr>
                        <a:t>1486 Portuguese at Benin </a:t>
                      </a:r>
                    </a:p>
                    <a:p>
                      <a:pPr marL="0" marR="0">
                        <a:spcBef>
                          <a:spcPts val="0"/>
                        </a:spcBef>
                        <a:spcAft>
                          <a:spcPts val="0"/>
                        </a:spcAft>
                      </a:pPr>
                      <a:r>
                        <a:rPr lang="en-US" sz="1200" dirty="0">
                          <a:effectLst/>
                          <a:latin typeface="Calibri" panose="020F0502020204030204" pitchFamily="34" charset="0"/>
                        </a:rPr>
                        <a:t>1488 </a:t>
                      </a:r>
                      <a:r>
                        <a:rPr lang="en-US" sz="1200" dirty="0" err="1">
                          <a:effectLst/>
                          <a:latin typeface="Calibri" panose="020F0502020204030204" pitchFamily="34" charset="0"/>
                        </a:rPr>
                        <a:t>Bartolomeu</a:t>
                      </a:r>
                      <a:r>
                        <a:rPr lang="en-US" sz="1200" dirty="0">
                          <a:effectLst/>
                          <a:latin typeface="Calibri" panose="020F0502020204030204" pitchFamily="34" charset="0"/>
                        </a:rPr>
                        <a:t> Dias reaches Indian Ocean</a:t>
                      </a:r>
                    </a:p>
                    <a:p>
                      <a:pPr marL="0" marR="0">
                        <a:spcBef>
                          <a:spcPts val="0"/>
                        </a:spcBef>
                        <a:spcAft>
                          <a:spcPts val="0"/>
                        </a:spcAft>
                      </a:pPr>
                      <a:r>
                        <a:rPr lang="en-US" sz="1200" dirty="0">
                          <a:effectLst/>
                          <a:latin typeface="Calibri" panose="020F0502020204030204" pitchFamily="34" charset="0"/>
                        </a:rPr>
                        <a:t>1492 Columbus reaches Caribbean 1492-1500 Spanish conquer Hispaniola</a:t>
                      </a:r>
                    </a:p>
                    <a:p>
                      <a:pPr marL="0" marR="0">
                        <a:spcBef>
                          <a:spcPts val="0"/>
                        </a:spcBef>
                        <a:spcAft>
                          <a:spcPts val="0"/>
                        </a:spcAft>
                      </a:pPr>
                      <a:r>
                        <a:rPr lang="en-US" sz="1200" dirty="0">
                          <a:effectLst/>
                          <a:latin typeface="Calibri" panose="020F0502020204030204" pitchFamily="34" charset="0"/>
                        </a:rPr>
                        <a:t>1493 Columbus returns to Caribbean (second voyage)</a:t>
                      </a:r>
                    </a:p>
                    <a:p>
                      <a:pPr marL="0" marR="0">
                        <a:spcBef>
                          <a:spcPts val="0"/>
                        </a:spcBef>
                        <a:spcAft>
                          <a:spcPts val="0"/>
                        </a:spcAft>
                      </a:pPr>
                      <a:r>
                        <a:rPr lang="en-US" sz="1200" dirty="0">
                          <a:effectLst/>
                          <a:latin typeface="Calibri" panose="020F0502020204030204" pitchFamily="34" charset="0"/>
                        </a:rPr>
                        <a:t>1498 Columbus reaches mainland of South America (third voyage)</a:t>
                      </a:r>
                      <a:endParaRPr lang="en-US" sz="1200" dirty="0">
                        <a:effectLst/>
                        <a:latin typeface="Calibri" panose="020F0502020204030204" pitchFamily="34" charset="0"/>
                        <a:ea typeface="MS Mincho"/>
                        <a:cs typeface="Times New Roman"/>
                      </a:endParaRPr>
                    </a:p>
                  </a:txBody>
                  <a:tcPr marL="28995" marR="28995" marT="0" marB="0"/>
                </a:tc>
                <a:tc>
                  <a:txBody>
                    <a:bodyPr/>
                    <a:lstStyle/>
                    <a:p>
                      <a:pPr marL="0" marR="0">
                        <a:spcBef>
                          <a:spcPts val="0"/>
                        </a:spcBef>
                        <a:spcAft>
                          <a:spcPts val="0"/>
                        </a:spcAft>
                      </a:pPr>
                      <a:r>
                        <a:rPr lang="en-US" sz="1200" dirty="0">
                          <a:effectLst/>
                          <a:latin typeface="Calibri" panose="020F0502020204030204" pitchFamily="34" charset="0"/>
                        </a:rPr>
                        <a:t>350-1000 Development and integration of Southeast Asian maritime markets</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1405-1433 </a:t>
                      </a:r>
                      <a:r>
                        <a:rPr lang="en-US" sz="1200" dirty="0">
                          <a:effectLst/>
                          <a:latin typeface="Calibri" panose="020F0502020204030204" pitchFamily="34" charset="0"/>
                        </a:rPr>
                        <a:t>Voyages of Zheng He</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1497-1498 </a:t>
                      </a:r>
                      <a:r>
                        <a:rPr lang="en-US" sz="1200" dirty="0">
                          <a:effectLst/>
                          <a:latin typeface="Calibri" panose="020F0502020204030204" pitchFamily="34" charset="0"/>
                        </a:rPr>
                        <a:t>Vasco da Gama reaches India</a:t>
                      </a:r>
                      <a:endParaRPr lang="en-US" sz="1200" dirty="0">
                        <a:effectLst/>
                        <a:latin typeface="Calibri" panose="020F0502020204030204" pitchFamily="34" charset="0"/>
                        <a:ea typeface="MS Mincho"/>
                        <a:cs typeface="Times New Roman"/>
                      </a:endParaRPr>
                    </a:p>
                  </a:txBody>
                  <a:tcPr marL="28995" marR="28995" marT="0" marB="0"/>
                </a:tc>
              </a:tr>
              <a:tr h="2121760">
                <a:tc>
                  <a:txBody>
                    <a:bodyPr/>
                    <a:lstStyle/>
                    <a:p>
                      <a:pPr marL="0" marR="0">
                        <a:spcBef>
                          <a:spcPts val="0"/>
                        </a:spcBef>
                        <a:spcAft>
                          <a:spcPts val="0"/>
                        </a:spcAft>
                      </a:pPr>
                      <a:r>
                        <a:rPr lang="en-US" sz="1200" b="1" dirty="0">
                          <a:effectLst/>
                          <a:latin typeface="Calibri" panose="020F0502020204030204" pitchFamily="34" charset="0"/>
                        </a:rPr>
                        <a:t>1500</a:t>
                      </a:r>
                      <a:endParaRPr lang="en-US" sz="1200" b="1" dirty="0">
                        <a:effectLst/>
                        <a:latin typeface="Calibri" panose="020F0502020204030204" pitchFamily="34" charset="0"/>
                        <a:ea typeface="MS Mincho"/>
                        <a:cs typeface="Times New Roman"/>
                      </a:endParaRPr>
                    </a:p>
                  </a:txBody>
                  <a:tcPr marL="28995" marR="28995"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1519-1522 </a:t>
                      </a:r>
                      <a:r>
                        <a:rPr lang="en-US" sz="1200" dirty="0">
                          <a:effectLst/>
                          <a:latin typeface="Calibri" panose="020F0502020204030204" pitchFamily="34" charset="0"/>
                        </a:rPr>
                        <a:t>Magellan expedition</a:t>
                      </a:r>
                      <a:endParaRPr lang="en-US" sz="1200" dirty="0">
                        <a:effectLst/>
                        <a:latin typeface="Calibri" panose="020F0502020204030204" pitchFamily="34" charset="0"/>
                        <a:ea typeface="MS Mincho"/>
                        <a:cs typeface="Times New Roman"/>
                      </a:endParaRPr>
                    </a:p>
                  </a:txBody>
                  <a:tcPr marL="28995" marR="28995" marT="0" marB="0"/>
                </a:tc>
                <a:tc>
                  <a:txBody>
                    <a:bodyPr/>
                    <a:lstStyle/>
                    <a:p>
                      <a:pPr marL="0" marR="0">
                        <a:spcBef>
                          <a:spcPts val="0"/>
                        </a:spcBef>
                        <a:spcAft>
                          <a:spcPts val="0"/>
                        </a:spcAft>
                      </a:pPr>
                      <a:r>
                        <a:rPr lang="en-US" sz="1200" dirty="0">
                          <a:effectLst/>
                          <a:latin typeface="Calibri" panose="020F0502020204030204" pitchFamily="34" charset="0"/>
                        </a:rPr>
                        <a:t>1500 Cabral reaches Brazil</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1519-1521 </a:t>
                      </a:r>
                      <a:r>
                        <a:rPr lang="en-US" sz="1200" dirty="0">
                          <a:effectLst/>
                          <a:latin typeface="Calibri" panose="020F0502020204030204" pitchFamily="34" charset="0"/>
                        </a:rPr>
                        <a:t>Cortes conquers Aztec Empire</a:t>
                      </a:r>
                    </a:p>
                    <a:p>
                      <a:pPr marL="0" marR="0">
                        <a:spcBef>
                          <a:spcPts val="0"/>
                        </a:spcBef>
                        <a:spcAft>
                          <a:spcPts val="0"/>
                        </a:spcAft>
                      </a:pPr>
                      <a:r>
                        <a:rPr lang="en-US" sz="1200" dirty="0">
                          <a:effectLst/>
                          <a:latin typeface="Calibri" panose="020F0502020204030204" pitchFamily="34" charset="0"/>
                        </a:rPr>
                        <a:t>1531-1533 Pizarro conquers </a:t>
                      </a:r>
                      <a:r>
                        <a:rPr lang="en-US" sz="1200" dirty="0" err="1">
                          <a:effectLst/>
                          <a:latin typeface="Calibri" panose="020F0502020204030204" pitchFamily="34" charset="0"/>
                        </a:rPr>
                        <a:t>Inka</a:t>
                      </a:r>
                      <a:r>
                        <a:rPr lang="en-US" sz="1200" dirty="0">
                          <a:effectLst/>
                          <a:latin typeface="Calibri" panose="020F0502020204030204" pitchFamily="34" charset="0"/>
                        </a:rPr>
                        <a:t> Empire 1536 Rebellion of </a:t>
                      </a:r>
                      <a:r>
                        <a:rPr lang="en-US" sz="1200" dirty="0" err="1">
                          <a:effectLst/>
                          <a:latin typeface="Calibri" panose="020F0502020204030204" pitchFamily="34" charset="0"/>
                        </a:rPr>
                        <a:t>Manco</a:t>
                      </a:r>
                      <a:r>
                        <a:rPr lang="en-US" sz="1200" dirty="0">
                          <a:effectLst/>
                          <a:latin typeface="Calibri" panose="020F0502020204030204" pitchFamily="34" charset="0"/>
                        </a:rPr>
                        <a:t> </a:t>
                      </a:r>
                      <a:r>
                        <a:rPr lang="en-US" sz="1200" dirty="0" err="1">
                          <a:effectLst/>
                          <a:latin typeface="Calibri" panose="020F0502020204030204" pitchFamily="34" charset="0"/>
                        </a:rPr>
                        <a:t>Inka</a:t>
                      </a:r>
                      <a:r>
                        <a:rPr lang="en-US" sz="1200" dirty="0">
                          <a:effectLst/>
                          <a:latin typeface="Calibri" panose="020F0502020204030204" pitchFamily="34" charset="0"/>
                        </a:rPr>
                        <a:t> in Peru</a:t>
                      </a:r>
                      <a:endParaRPr lang="en-US" sz="1200" dirty="0">
                        <a:effectLst/>
                        <a:latin typeface="Calibri" panose="020F0502020204030204" pitchFamily="34" charset="0"/>
                        <a:ea typeface="MS Mincho"/>
                        <a:cs typeface="Times New Roman"/>
                      </a:endParaRPr>
                    </a:p>
                  </a:txBody>
                  <a:tcPr marL="28995" marR="28995" marT="0" marB="0"/>
                </a:tc>
                <a:tc>
                  <a:txBody>
                    <a:bodyPr/>
                    <a:lstStyle/>
                    <a:p>
                      <a:pPr marL="0" marR="0">
                        <a:spcBef>
                          <a:spcPts val="0"/>
                        </a:spcBef>
                        <a:spcAft>
                          <a:spcPts val="0"/>
                        </a:spcAft>
                      </a:pPr>
                      <a:r>
                        <a:rPr lang="en-US" sz="1200" dirty="0">
                          <a:effectLst/>
                          <a:latin typeface="Calibri" panose="020F0502020204030204" pitchFamily="34" charset="0"/>
                        </a:rPr>
                        <a:t>1505 Portuguese bombard Swahili Coast cities</a:t>
                      </a:r>
                    </a:p>
                    <a:p>
                      <a:pPr marL="0" marR="0">
                        <a:spcBef>
                          <a:spcPts val="0"/>
                        </a:spcBef>
                        <a:spcAft>
                          <a:spcPts val="0"/>
                        </a:spcAft>
                      </a:pPr>
                      <a:r>
                        <a:rPr lang="en-US" sz="1200" dirty="0">
                          <a:effectLst/>
                          <a:latin typeface="Calibri" panose="020F0502020204030204" pitchFamily="34" charset="0"/>
                        </a:rPr>
                        <a:t>1510 Portuguese take Goa</a:t>
                      </a:r>
                    </a:p>
                    <a:p>
                      <a:pPr marL="0" marR="0">
                        <a:spcBef>
                          <a:spcPts val="0"/>
                        </a:spcBef>
                        <a:spcAft>
                          <a:spcPts val="0"/>
                        </a:spcAft>
                      </a:pPr>
                      <a:r>
                        <a:rPr lang="en-US" sz="1200" dirty="0">
                          <a:effectLst/>
                          <a:latin typeface="Calibri" panose="020F0502020204030204" pitchFamily="34" charset="0"/>
                        </a:rPr>
                        <a:t>1511 Portuguese take Malacca 1515 Portuguese take Hormuz</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1535 </a:t>
                      </a:r>
                      <a:r>
                        <a:rPr lang="en-US" sz="1200" dirty="0">
                          <a:effectLst/>
                          <a:latin typeface="Calibri" panose="020F0502020204030204" pitchFamily="34" charset="0"/>
                        </a:rPr>
                        <a:t>Portuguese take Diu</a:t>
                      </a:r>
                    </a:p>
                    <a:p>
                      <a:pPr marL="0" marR="0">
                        <a:spcBef>
                          <a:spcPts val="0"/>
                        </a:spcBef>
                        <a:spcAft>
                          <a:spcPts val="0"/>
                        </a:spcAft>
                      </a:pPr>
                      <a:r>
                        <a:rPr lang="en-US" sz="1200" dirty="0">
                          <a:effectLst/>
                          <a:latin typeface="Calibri" panose="020F0502020204030204" pitchFamily="34" charset="0"/>
                        </a:rPr>
                        <a:t>1538 Portuguese defeat Ottoman fleet</a:t>
                      </a:r>
                    </a:p>
                    <a:p>
                      <a:pPr marL="0" marR="0">
                        <a:spcBef>
                          <a:spcPts val="0"/>
                        </a:spcBef>
                        <a:spcAft>
                          <a:spcPts val="0"/>
                        </a:spcAft>
                      </a:pPr>
                      <a:r>
                        <a:rPr lang="en-US" sz="1200" dirty="0">
                          <a:effectLst/>
                          <a:latin typeface="Calibri" panose="020F0502020204030204" pitchFamily="34" charset="0"/>
                        </a:rPr>
                        <a:t>1539 Portuguese aid Ethiopia</a:t>
                      </a:r>
                      <a:endParaRPr lang="en-US" sz="1200" dirty="0">
                        <a:effectLst/>
                        <a:latin typeface="Calibri" panose="020F0502020204030204" pitchFamily="34" charset="0"/>
                        <a:ea typeface="MS Mincho"/>
                        <a:cs typeface="Times New Roman"/>
                      </a:endParaRPr>
                    </a:p>
                  </a:txBody>
                  <a:tcPr marL="28995" marR="28995" marT="0" marB="0"/>
                </a:tc>
              </a:tr>
            </a:tbl>
          </a:graphicData>
        </a:graphic>
      </p:graphicFrame>
      <p:sp>
        <p:nvSpPr>
          <p:cNvPr id="3" name="Content Placeholder 2"/>
          <p:cNvSpPr>
            <a:spLocks noGrp="1"/>
          </p:cNvSpPr>
          <p:nvPr>
            <p:ph idx="1"/>
          </p:nvPr>
        </p:nvSpPr>
        <p:spPr>
          <a:xfrm>
            <a:off x="8534400" y="6604000"/>
            <a:ext cx="609600" cy="276999"/>
          </a:xfrm>
        </p:spPr>
        <p:txBody>
          <a:bodyPr/>
          <a:lstStyle/>
          <a:p>
            <a:r>
              <a:rPr lang="en-US" altLang="en-US" sz="1200" b="1" dirty="0" smtClean="0"/>
              <a:t> p405</a:t>
            </a:r>
          </a:p>
        </p:txBody>
      </p:sp>
    </p:spTree>
    <p:extLst>
      <p:ext uri="{BB962C8B-B14F-4D97-AF65-F5344CB8AC3E}">
        <p14:creationId xmlns:p14="http://schemas.microsoft.com/office/powerpoint/2010/main" val="224331438"/>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43346"/>
            <a:ext cx="7772400" cy="492443"/>
          </a:xfrm>
        </p:spPr>
        <p:txBody>
          <a:bodyPr/>
          <a:lstStyle/>
          <a:p>
            <a:r>
              <a:rPr lang="en-US" altLang="en-US" sz="2600" dirty="0" smtClean="0"/>
              <a:t>Chinese Junk</a:t>
            </a:r>
            <a:endParaRPr lang="en-US" sz="2600" dirty="0"/>
          </a:p>
        </p:txBody>
      </p:sp>
      <p:pic>
        <p:nvPicPr>
          <p:cNvPr id="9217" name="Picture 1" descr="Chinese Junk. This modern drawing shows how much larger one of Zheng He’s ships was than one of Vasco da Gama’s vessels. Watertight interior bulkheads made junks the most seaworthy large ships of the fifteenth century. Sails made of pleated bamboo matting hung from the junk’s masts, and a stern rudder provided steering. European ships of exploration, though smaller, were faster and more maneuverabl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39800"/>
            <a:ext cx="8636000"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p406</a:t>
            </a:r>
          </a:p>
        </p:txBody>
      </p:sp>
    </p:spTree>
    <p:extLst>
      <p:ext uri="{BB962C8B-B14F-4D97-AF65-F5344CB8AC3E}">
        <p14:creationId xmlns:p14="http://schemas.microsoft.com/office/powerpoint/2010/main" val="332155952"/>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264299"/>
            <a:ext cx="7772400" cy="892552"/>
          </a:xfrm>
        </p:spPr>
        <p:txBody>
          <a:bodyPr/>
          <a:lstStyle/>
          <a:p>
            <a:r>
              <a:rPr lang="en-US" altLang="en-US" sz="2600" dirty="0" smtClean="0"/>
              <a:t>Exploration and Settlement in the Indian and Pacific Oceans Before 1500</a:t>
            </a:r>
            <a:endParaRPr lang="en-US" sz="2600" dirty="0"/>
          </a:p>
        </p:txBody>
      </p:sp>
      <p:pic>
        <p:nvPicPr>
          <p:cNvPr id="11265" name="Picture 1" descr="Map 16.1: Exploration and Settlement in the Indian and Pacific Oceans Before 1500. Over many centuries, mariners originating in Southeast Asia gradually colonized the islands of the Pacific and Indian Oceans. The Chinese voyages led by Zheng He in the fifteenth century were lavish official expedition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219200"/>
            <a:ext cx="8636000" cy="440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001"/>
            <a:ext cx="1295400" cy="276999"/>
          </a:xfrm>
        </p:spPr>
        <p:txBody>
          <a:bodyPr/>
          <a:lstStyle/>
          <a:p>
            <a:r>
              <a:rPr lang="en-US" altLang="en-US" sz="1200" b="1" dirty="0" smtClean="0"/>
              <a:t> Map 15.1 p408</a:t>
            </a:r>
          </a:p>
        </p:txBody>
      </p:sp>
    </p:spTree>
    <p:extLst>
      <p:ext uri="{BB962C8B-B14F-4D97-AF65-F5344CB8AC3E}">
        <p14:creationId xmlns:p14="http://schemas.microsoft.com/office/powerpoint/2010/main" val="3748310579"/>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5125"/>
            <a:ext cx="7772400" cy="492443"/>
          </a:xfrm>
        </p:spPr>
        <p:txBody>
          <a:bodyPr/>
          <a:lstStyle/>
          <a:p>
            <a:r>
              <a:rPr lang="en-US" altLang="en-US" sz="2600" dirty="0" smtClean="0"/>
              <a:t>Middle America to 1533</a:t>
            </a:r>
            <a:endParaRPr lang="en-US" sz="2600" dirty="0"/>
          </a:p>
        </p:txBody>
      </p:sp>
      <p:pic>
        <p:nvPicPr>
          <p:cNvPr id="13313" name="Picture 1" descr="Map 16.2: Middle America to 1533. Maritime contacts led to the settlement of the islands of the Greater and Lesser Antilles by South American peoples and to the dissemination of important technologies like metallurgy and maize agriculture along the Pacific coast. The arrival of Europeans in 1492 led to conquest and colonizati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57200" y="558800"/>
            <a:ext cx="8229600" cy="599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581001"/>
            <a:ext cx="1371600" cy="276999"/>
          </a:xfrm>
        </p:spPr>
        <p:txBody>
          <a:bodyPr/>
          <a:lstStyle/>
          <a:p>
            <a:r>
              <a:rPr lang="en-US" altLang="en-US" sz="1200" b="1" dirty="0" smtClean="0"/>
              <a:t>Map 15.2 p409</a:t>
            </a:r>
          </a:p>
        </p:txBody>
      </p:sp>
    </p:spTree>
    <p:extLst>
      <p:ext uri="{BB962C8B-B14F-4D97-AF65-F5344CB8AC3E}">
        <p14:creationId xmlns:p14="http://schemas.microsoft.com/office/powerpoint/2010/main" val="529209011"/>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772400" cy="492443"/>
          </a:xfrm>
        </p:spPr>
        <p:txBody>
          <a:bodyPr/>
          <a:lstStyle/>
          <a:p>
            <a:r>
              <a:rPr lang="en-US" altLang="en-US" sz="2600" dirty="0" smtClean="0"/>
              <a:t>Portuguese Map of Western Africa, 1502</a:t>
            </a:r>
            <a:endParaRPr lang="en-US" sz="2600" dirty="0"/>
          </a:p>
        </p:txBody>
      </p:sp>
      <p:pic>
        <p:nvPicPr>
          <p:cNvPr id="15361" name="Picture 1" descr="Portuguese Map of Western Africa, 1502 . This map shows in great detail a section of African coastline that Portuguese explorers charted and named in the fifteenth century. The cartographer illustrated the African interior, which was almost completely unknown to Europeans, with drawings of birds and views of coastal sights: Sierra Leone (Serra lioa), named for a mountain shaped like a lion, and the Portuguese Castle of the Mine (Castello damina) on the Gold Coas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04800" y="533400"/>
            <a:ext cx="8509000" cy="6081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382000" y="6614832"/>
            <a:ext cx="762000" cy="243168"/>
          </a:xfrm>
        </p:spPr>
        <p:txBody>
          <a:bodyPr/>
          <a:lstStyle/>
          <a:p>
            <a:r>
              <a:rPr lang="en-US" altLang="en-US" sz="1200" b="1" dirty="0" smtClean="0"/>
              <a:t> p411</a:t>
            </a:r>
          </a:p>
        </p:txBody>
      </p:sp>
    </p:spTree>
    <p:extLst>
      <p:ext uri="{BB962C8B-B14F-4D97-AF65-F5344CB8AC3E}">
        <p14:creationId xmlns:p14="http://schemas.microsoft.com/office/powerpoint/2010/main" val="1756617970"/>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685800" y="152400"/>
            <a:ext cx="8382000" cy="738188"/>
          </a:xfrm>
          <a:noFill/>
        </p:spPr>
        <p:txBody>
          <a:bodyPr/>
          <a:lstStyle/>
          <a:p>
            <a:pPr eaLnBrk="1" hangingPunct="1"/>
            <a:r>
              <a:rPr lang="en-US" altLang="en-US" sz="4200" dirty="0" smtClean="0">
                <a:solidFill>
                  <a:schemeClr val="tx1"/>
                </a:solidFill>
                <a:latin typeface="Arial" pitchFamily="34" charset="0"/>
              </a:rPr>
              <a:t>European Expansion, 1400–1550</a:t>
            </a:r>
          </a:p>
        </p:txBody>
      </p:sp>
      <p:sp>
        <p:nvSpPr>
          <p:cNvPr id="144387" name="Rectangle 3"/>
          <p:cNvSpPr>
            <a:spLocks noGrp="1" noChangeArrowheads="1"/>
          </p:cNvSpPr>
          <p:nvPr>
            <p:ph type="body" idx="1"/>
          </p:nvPr>
        </p:nvSpPr>
        <p:spPr>
          <a:xfrm>
            <a:off x="685800" y="941388"/>
            <a:ext cx="8305800" cy="5903912"/>
          </a:xfrm>
        </p:spPr>
        <p:txBody>
          <a:bodyPr/>
          <a:lstStyle/>
          <a:p>
            <a:pPr eaLnBrk="1" hangingPunct="1">
              <a:buFontTx/>
              <a:buChar char="•"/>
              <a:defRPr/>
            </a:pPr>
            <a:r>
              <a:rPr lang="en-US" dirty="0" smtClean="0">
                <a:cs typeface="+mn-cs"/>
              </a:rPr>
              <a:t>Motives for Exploration</a:t>
            </a:r>
          </a:p>
          <a:p>
            <a:pPr marL="1085850" lvl="1" indent="-342900" eaLnBrk="1" hangingPunct="1">
              <a:buFontTx/>
              <a:buChar char="•"/>
              <a:defRPr/>
            </a:pPr>
            <a:r>
              <a:rPr lang="en-US" dirty="0" smtClean="0"/>
              <a:t>Wealth, religion, resources</a:t>
            </a:r>
          </a:p>
          <a:p>
            <a:pPr eaLnBrk="1" hangingPunct="1">
              <a:buFontTx/>
              <a:buChar char="•"/>
              <a:defRPr/>
            </a:pPr>
            <a:r>
              <a:rPr lang="en-US" dirty="0" smtClean="0">
                <a:cs typeface="+mn-cs"/>
              </a:rPr>
              <a:t>Portuguese Voyages</a:t>
            </a:r>
          </a:p>
          <a:p>
            <a:pPr marL="1085850" lvl="1" indent="-342900" eaLnBrk="1" hangingPunct="1">
              <a:buFontTx/>
              <a:buChar char="•"/>
              <a:defRPr/>
            </a:pPr>
            <a:r>
              <a:rPr lang="en-US" dirty="0" smtClean="0"/>
              <a:t>Prince Henry the Navigator and </a:t>
            </a:r>
            <a:r>
              <a:rPr lang="en-US" dirty="0" err="1" smtClean="0"/>
              <a:t>Sagres</a:t>
            </a:r>
            <a:endParaRPr lang="en-US" dirty="0" smtClean="0"/>
          </a:p>
          <a:p>
            <a:pPr marL="1085850" lvl="1" indent="-342900" eaLnBrk="1" hangingPunct="1">
              <a:buFontTx/>
              <a:buChar char="•"/>
              <a:defRPr/>
            </a:pPr>
            <a:r>
              <a:rPr lang="en-US" dirty="0" smtClean="0"/>
              <a:t>Caravels</a:t>
            </a:r>
          </a:p>
          <a:p>
            <a:pPr marL="1085850" lvl="1" indent="-342900" eaLnBrk="1" hangingPunct="1">
              <a:buFontTx/>
              <a:buChar char="•"/>
              <a:defRPr/>
            </a:pPr>
            <a:r>
              <a:rPr lang="en-US" dirty="0" smtClean="0"/>
              <a:t>Dias, Da Gama and the Indian Ocean</a:t>
            </a:r>
          </a:p>
          <a:p>
            <a:pPr eaLnBrk="1" hangingPunct="1">
              <a:buFontTx/>
              <a:buChar char="•"/>
              <a:defRPr/>
            </a:pPr>
            <a:r>
              <a:rPr lang="en-US" dirty="0" smtClean="0">
                <a:cs typeface="+mn-cs"/>
              </a:rPr>
              <a:t>Spanish Voyages</a:t>
            </a:r>
          </a:p>
          <a:p>
            <a:pPr marL="1085850" lvl="1" indent="-342900" eaLnBrk="1" hangingPunct="1">
              <a:buFontTx/>
              <a:buChar char="•"/>
              <a:defRPr/>
            </a:pPr>
            <a:r>
              <a:rPr lang="en-US" dirty="0" smtClean="0"/>
              <a:t>1492: Columbus</a:t>
            </a:r>
          </a:p>
          <a:p>
            <a:pPr marL="1085850" lvl="1" indent="-342900" eaLnBrk="1" hangingPunct="1">
              <a:buFontTx/>
              <a:buChar char="•"/>
              <a:defRPr/>
            </a:pPr>
            <a:r>
              <a:rPr lang="en-US" dirty="0" smtClean="0"/>
              <a:t>1521: Magellan</a:t>
            </a:r>
          </a:p>
        </p:txBody>
      </p:sp>
    </p:spTree>
    <p:extLst>
      <p:ext uri="{BB962C8B-B14F-4D97-AF65-F5344CB8AC3E}">
        <p14:creationId xmlns:p14="http://schemas.microsoft.com/office/powerpoint/2010/main" val="2070510192"/>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2089</TotalTime>
  <Words>1113</Words>
  <Application>Microsoft Office PowerPoint</Application>
  <PresentationFormat>On-screen Show (4:3)</PresentationFormat>
  <Paragraphs>144</Paragraphs>
  <Slides>19</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MS Mincho</vt:lpstr>
      <vt:lpstr>ＭＳ Ｐゴシック</vt:lpstr>
      <vt:lpstr>Arial</vt:lpstr>
      <vt:lpstr>Calibri</vt:lpstr>
      <vt:lpstr>Times New Roman</vt:lpstr>
      <vt:lpstr>Wingdings</vt:lpstr>
      <vt:lpstr>1_Lockard_topic</vt:lpstr>
      <vt:lpstr>Chapter 15 The Maritime Revolution, to 1550</vt:lpstr>
      <vt:lpstr>Ferdinand Magellan Navigating the Straits Connecting the Atlantic and Pacific Oceans</vt:lpstr>
      <vt:lpstr>Global Maritime Expansion Before  1450</vt:lpstr>
      <vt:lpstr>Chronology from 1400-1500</vt:lpstr>
      <vt:lpstr>Chinese Junk</vt:lpstr>
      <vt:lpstr>Exploration and Settlement in the Indian and Pacific Oceans Before 1500</vt:lpstr>
      <vt:lpstr>Middle America to 1533</vt:lpstr>
      <vt:lpstr>Portuguese Map of Western Africa, 1502</vt:lpstr>
      <vt:lpstr>European Expansion, 1400–1550</vt:lpstr>
      <vt:lpstr>European Exploration, 1420–1542</vt:lpstr>
      <vt:lpstr>Vasco da Gama’s Flagship</vt:lpstr>
      <vt:lpstr>Encounters with Europe, 1450–1550</vt:lpstr>
      <vt:lpstr>Encounters with Europe, 1450–1550 (continued)</vt:lpstr>
      <vt:lpstr>Bronze Figure of Benin Rule</vt:lpstr>
      <vt:lpstr>Portuguese in India</vt:lpstr>
      <vt:lpstr>Coronation of Emperor Moctezuma</vt:lpstr>
      <vt:lpstr>The Execution of Inka Ruler Atahuallpa</vt:lpstr>
      <vt:lpstr>World Population, 5000–1 B.C.E.</vt:lpstr>
      <vt:lpstr>Population in China and Europe, 1–1500 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107</cp:revision>
  <dcterms:created xsi:type="dcterms:W3CDTF">2006-12-01T20:54:40Z</dcterms:created>
  <dcterms:modified xsi:type="dcterms:W3CDTF">2015-10-09T17:00:11Z</dcterms:modified>
</cp:coreProperties>
</file>